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58" r:id="rId3"/>
    <p:sldId id="259" r:id="rId4"/>
    <p:sldId id="264" r:id="rId5"/>
    <p:sldId id="263" r:id="rId6"/>
    <p:sldId id="262" r:id="rId7"/>
    <p:sldId id="265" r:id="rId8"/>
    <p:sldId id="301" r:id="rId9"/>
    <p:sldId id="268" r:id="rId10"/>
    <p:sldId id="298" r:id="rId11"/>
    <p:sldId id="300" r:id="rId12"/>
    <p:sldId id="275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Britannic Bold" panose="020B0903060703020204" pitchFamily="34" charset="0"/>
      <p:regular r:id="rId16"/>
    </p:embeddedFont>
    <p:embeddedFont>
      <p:font typeface="Exo" panose="020B0604020202020204" charset="0"/>
      <p:regular r:id="rId17"/>
      <p:bold r:id="rId18"/>
      <p:italic r:id="rId19"/>
      <p:boldItalic r:id="rId20"/>
    </p:embeddedFont>
    <p:embeddedFont>
      <p:font typeface="Exo Medium" panose="020B0604020202020204" charset="0"/>
      <p:regular r:id="rId21"/>
      <p:bold r:id="rId22"/>
      <p:italic r:id="rId23"/>
      <p:boldItalic r:id="rId24"/>
    </p:embeddedFont>
    <p:embeddedFont>
      <p:font typeface="Orbitron" panose="020B0604020202020204" charset="0"/>
      <p:regular r:id="rId25"/>
      <p:bold r:id="rId26"/>
    </p:embeddedFont>
    <p:embeddedFont>
      <p:font typeface="Orbitron Black" panose="020B0604020202020204" charset="0"/>
      <p:bold r:id="rId27"/>
    </p:embeddedFont>
    <p:embeddedFont>
      <p:font typeface="Orbitron ExtraBold" panose="020B0604020202020204" charset="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3DDC"/>
    <a:srgbClr val="FE7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7CA915-6533-4097-BE29-316CE2FEFD89}">
  <a:tblStyle styleId="{457CA915-6533-4097-BE29-316CE2FEFD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6c20512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6c20512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>
          <a:extLst>
            <a:ext uri="{FF2B5EF4-FFF2-40B4-BE49-F238E27FC236}">
              <a16:creationId xmlns:a16="http://schemas.microsoft.com/office/drawing/2014/main" id="{737B0EC0-285C-C587-1981-2C4DDDB94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3de18258b6_0_1946:notes">
            <a:extLst>
              <a:ext uri="{FF2B5EF4-FFF2-40B4-BE49-F238E27FC236}">
                <a16:creationId xmlns:a16="http://schemas.microsoft.com/office/drawing/2014/main" id="{4E381794-579E-8940-1116-3B9E5DDE3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13de18258b6_0_1946:notes">
            <a:extLst>
              <a:ext uri="{FF2B5EF4-FFF2-40B4-BE49-F238E27FC236}">
                <a16:creationId xmlns:a16="http://schemas.microsoft.com/office/drawing/2014/main" id="{AEBA2288-329C-1DBA-E818-260A77CFB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codenya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81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>
          <a:extLst>
            <a:ext uri="{FF2B5EF4-FFF2-40B4-BE49-F238E27FC236}">
              <a16:creationId xmlns:a16="http://schemas.microsoft.com/office/drawing/2014/main" id="{B6D2A885-6B95-1287-EDB7-60D0D163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3de18258b6_0_1946:notes">
            <a:extLst>
              <a:ext uri="{FF2B5EF4-FFF2-40B4-BE49-F238E27FC236}">
                <a16:creationId xmlns:a16="http://schemas.microsoft.com/office/drawing/2014/main" id="{EC87825B-B7A4-0033-01C7-9DD8E6C1B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13de18258b6_0_1946:notes">
            <a:extLst>
              <a:ext uri="{FF2B5EF4-FFF2-40B4-BE49-F238E27FC236}">
                <a16:creationId xmlns:a16="http://schemas.microsoft.com/office/drawing/2014/main" id="{8F8E37C0-433A-092E-80AD-6C3256355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43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13de18258b6_0_2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13de18258b6_0_2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cf36931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cf36931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dcf36931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dcf36931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de18258b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de18258b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 Slide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while True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de18258b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de18258b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de18258b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de18258b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de18258b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de18258b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7FDCF651-7ACC-970F-6224-DAF29D57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de18258b6_0_98:notes">
            <a:extLst>
              <a:ext uri="{FF2B5EF4-FFF2-40B4-BE49-F238E27FC236}">
                <a16:creationId xmlns:a16="http://schemas.microsoft.com/office/drawing/2014/main" id="{EE9D4E85-454C-C3BE-8DF5-30B5E135F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de18258b6_0_98:notes">
            <a:extLst>
              <a:ext uri="{FF2B5EF4-FFF2-40B4-BE49-F238E27FC236}">
                <a16:creationId xmlns:a16="http://schemas.microsoft.com/office/drawing/2014/main" id="{1C520B4A-C74D-7F9C-8E83-A4AF486DC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692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de18258b6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de18258b6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8975" y="50"/>
            <a:ext cx="5503500" cy="515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91525" y="1430925"/>
            <a:ext cx="4469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16200" y="3169875"/>
            <a:ext cx="40281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7200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720000" y="3130975"/>
            <a:ext cx="2336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3"/>
          </p:nvPr>
        </p:nvSpPr>
        <p:spPr>
          <a:xfrm>
            <a:off x="3403800" y="3130975"/>
            <a:ext cx="2336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4"/>
          </p:nvPr>
        </p:nvSpPr>
        <p:spPr>
          <a:xfrm>
            <a:off x="6087600" y="3130975"/>
            <a:ext cx="2336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34038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60876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2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4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5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6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2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3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4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5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6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7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8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7200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34038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3"/>
          </p:nvPr>
        </p:nvSpPr>
        <p:spPr>
          <a:xfrm>
            <a:off x="59886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4"/>
          </p:nvPr>
        </p:nvSpPr>
        <p:spPr>
          <a:xfrm>
            <a:off x="720000" y="3510638"/>
            <a:ext cx="2435400" cy="62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5"/>
          </p:nvPr>
        </p:nvSpPr>
        <p:spPr>
          <a:xfrm>
            <a:off x="33048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6"/>
          </p:nvPr>
        </p:nvSpPr>
        <p:spPr>
          <a:xfrm>
            <a:off x="59886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7"/>
          </p:nvPr>
        </p:nvSpPr>
        <p:spPr>
          <a:xfrm>
            <a:off x="715100" y="14545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8"/>
          </p:nvPr>
        </p:nvSpPr>
        <p:spPr>
          <a:xfrm>
            <a:off x="34038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9"/>
          </p:nvPr>
        </p:nvSpPr>
        <p:spPr>
          <a:xfrm>
            <a:off x="59935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3"/>
          </p:nvPr>
        </p:nvSpPr>
        <p:spPr>
          <a:xfrm>
            <a:off x="7151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4"/>
          </p:nvPr>
        </p:nvSpPr>
        <p:spPr>
          <a:xfrm>
            <a:off x="33048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5"/>
          </p:nvPr>
        </p:nvSpPr>
        <p:spPr>
          <a:xfrm>
            <a:off x="59935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ctrTitle"/>
          </p:nvPr>
        </p:nvSpPr>
        <p:spPr>
          <a:xfrm>
            <a:off x="2569900" y="535000"/>
            <a:ext cx="40041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2741800" y="1532800"/>
            <a:ext cx="36603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1446625" y="3992900"/>
            <a:ext cx="60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493550" y="-61601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4"/>
          <p:cNvSpPr/>
          <p:nvPr/>
        </p:nvSpPr>
        <p:spPr>
          <a:xfrm flipH="1">
            <a:off x="8132276" y="4414700"/>
            <a:ext cx="828900" cy="8289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/>
          <p:nvPr/>
        </p:nvSpPr>
        <p:spPr>
          <a:xfrm flipH="1">
            <a:off x="7638655" y="4414700"/>
            <a:ext cx="828900" cy="8289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-709042" y="4239800"/>
            <a:ext cx="1790100" cy="20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24"/>
          <p:cNvGrpSpPr/>
          <p:nvPr/>
        </p:nvGrpSpPr>
        <p:grpSpPr>
          <a:xfrm>
            <a:off x="7115840" y="219912"/>
            <a:ext cx="1716221" cy="557144"/>
            <a:chOff x="5088131" y="4406031"/>
            <a:chExt cx="1876882" cy="609300"/>
          </a:xfrm>
        </p:grpSpPr>
        <p:sp>
          <p:nvSpPr>
            <p:cNvPr id="127" name="Google Shape;127;p24"/>
            <p:cNvSpPr/>
            <p:nvPr/>
          </p:nvSpPr>
          <p:spPr>
            <a:xfrm rot="5400000">
              <a:off x="6355713" y="4406031"/>
              <a:ext cx="609300" cy="60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 rot="5400000">
              <a:off x="5088131" y="4406031"/>
              <a:ext cx="609300" cy="6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 rot="5400000">
              <a:off x="5789844" y="4473410"/>
              <a:ext cx="474000" cy="4740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24"/>
          <p:cNvSpPr/>
          <p:nvPr/>
        </p:nvSpPr>
        <p:spPr>
          <a:xfrm>
            <a:off x="-1002125" y="4663014"/>
            <a:ext cx="1802400" cy="20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7056275" y="4552613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25"/>
          <p:cNvGrpSpPr/>
          <p:nvPr/>
        </p:nvGrpSpPr>
        <p:grpSpPr>
          <a:xfrm rot="10800000">
            <a:off x="4" y="4"/>
            <a:ext cx="923400" cy="1846691"/>
            <a:chOff x="2011479" y="6804604"/>
            <a:chExt cx="923400" cy="1846691"/>
          </a:xfrm>
        </p:grpSpPr>
        <p:sp>
          <p:nvSpPr>
            <p:cNvPr id="134" name="Google Shape;134;p25"/>
            <p:cNvSpPr/>
            <p:nvPr/>
          </p:nvSpPr>
          <p:spPr>
            <a:xfrm rot="-5400000">
              <a:off x="2011479" y="7727896"/>
              <a:ext cx="923400" cy="9234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 rot="-5400000">
              <a:off x="2011479" y="6804604"/>
              <a:ext cx="923400" cy="923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5"/>
          <p:cNvSpPr/>
          <p:nvPr/>
        </p:nvSpPr>
        <p:spPr>
          <a:xfrm flipH="1">
            <a:off x="7704151" y="-278300"/>
            <a:ext cx="813300" cy="813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/>
          <p:nvPr/>
        </p:nvSpPr>
        <p:spPr>
          <a:xfrm flipH="1">
            <a:off x="7219761" y="-278300"/>
            <a:ext cx="813300" cy="813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290763" y="2629525"/>
            <a:ext cx="2907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945638" y="2629525"/>
            <a:ext cx="2907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290763" y="3044375"/>
            <a:ext cx="29076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945638" y="3044375"/>
            <a:ext cx="29076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3903550" y="1635150"/>
            <a:ext cx="4525500" cy="20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83450" y="1445925"/>
            <a:ext cx="450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83450" y="2287713"/>
            <a:ext cx="45063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 hasCustomPrompt="1"/>
          </p:nvPr>
        </p:nvSpPr>
        <p:spPr>
          <a:xfrm>
            <a:off x="2684525" y="1306825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929675" y="23615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/>
          </p:nvPr>
        </p:nvSpPr>
        <p:spPr>
          <a:xfrm>
            <a:off x="1962150" y="445025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1924775" y="192972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5508816" y="1306825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4749075" y="23615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4744175" y="192972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2684525" y="3068950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1929675" y="4123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1924775" y="369184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3" hasCustomPrompt="1"/>
          </p:nvPr>
        </p:nvSpPr>
        <p:spPr>
          <a:xfrm>
            <a:off x="5508816" y="3068950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4749075" y="4123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4744175" y="369184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rbitron Black"/>
              <a:buNone/>
              <a:defRPr sz="35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9" r:id="rId14"/>
    <p:sldLayoutId id="2147483670" r:id="rId15"/>
    <p:sldLayoutId id="2147483671" r:id="rId16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>
          <a:blip r:embed="rId3">
            <a:alphaModFix amt="20000"/>
          </a:blip>
          <a:srcRect l="26284" r="26284"/>
          <a:stretch/>
        </p:blipFill>
        <p:spPr>
          <a:xfrm>
            <a:off x="5480575" y="8000"/>
            <a:ext cx="36594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>
            <a:spLocks noGrp="1"/>
          </p:cNvSpPr>
          <p:nvPr>
            <p:ph type="sldNum" idx="4294967295"/>
          </p:nvPr>
        </p:nvSpPr>
        <p:spPr>
          <a:xfrm>
            <a:off x="38038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/>
          </p:nvPr>
        </p:nvSpPr>
        <p:spPr>
          <a:xfrm>
            <a:off x="791525" y="1430925"/>
            <a:ext cx="4469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Capstone Project :</a:t>
            </a:r>
            <a:br>
              <a:rPr lang="en-US" sz="3600" dirty="0"/>
            </a:br>
            <a:r>
              <a:rPr lang="en-US" sz="4000" dirty="0"/>
              <a:t>Program Admin </a:t>
            </a:r>
            <a:r>
              <a:rPr lang="en-US" sz="4000" dirty="0" err="1"/>
              <a:t>Toko</a:t>
            </a:r>
            <a:r>
              <a:rPr lang="en-US" sz="4000" dirty="0"/>
              <a:t> </a:t>
            </a:r>
            <a:r>
              <a:rPr lang="en-US" sz="4000" dirty="0" err="1"/>
              <a:t>Sepeda</a:t>
            </a:r>
            <a:r>
              <a:rPr lang="en-US" sz="4000" dirty="0"/>
              <a:t> </a:t>
            </a:r>
            <a:r>
              <a:rPr lang="en-US" sz="4000" dirty="0" err="1"/>
              <a:t>Cihuy</a:t>
            </a:r>
            <a:endParaRPr sz="2800" dirty="0"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1"/>
          </p:nvPr>
        </p:nvSpPr>
        <p:spPr>
          <a:xfrm>
            <a:off x="916200" y="3169875"/>
            <a:ext cx="4028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Kaffatufiddin</a:t>
            </a:r>
            <a:endParaRPr dirty="0"/>
          </a:p>
        </p:txBody>
      </p:sp>
      <p:sp>
        <p:nvSpPr>
          <p:cNvPr id="152" name="Google Shape;152;p29"/>
          <p:cNvSpPr/>
          <p:nvPr/>
        </p:nvSpPr>
        <p:spPr>
          <a:xfrm flipH="1">
            <a:off x="350813" y="4133253"/>
            <a:ext cx="847500" cy="8475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 flipH="1">
            <a:off x="-153965" y="4133253"/>
            <a:ext cx="847500" cy="8475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9"/>
          <p:cNvSpPr/>
          <p:nvPr/>
        </p:nvSpPr>
        <p:spPr>
          <a:xfrm rot="5400000">
            <a:off x="1482063" y="394756"/>
            <a:ext cx="609300" cy="60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/>
          <p:nvPr/>
        </p:nvSpPr>
        <p:spPr>
          <a:xfrm rot="5400000">
            <a:off x="214481" y="394756"/>
            <a:ext cx="609300" cy="60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9"/>
          <p:cNvSpPr/>
          <p:nvPr/>
        </p:nvSpPr>
        <p:spPr>
          <a:xfrm rot="5400000">
            <a:off x="916194" y="462135"/>
            <a:ext cx="474000" cy="4740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 rot="10800000">
            <a:off x="3940600" y="-21650"/>
            <a:ext cx="923400" cy="923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 rot="10800000">
            <a:off x="3017309" y="-21650"/>
            <a:ext cx="923400" cy="923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-630525" y="13375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 rot="-5400000">
            <a:off x="3520875" y="4729700"/>
            <a:ext cx="859200" cy="2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 rot="-5400000">
            <a:off x="3011950" y="4640425"/>
            <a:ext cx="9915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51;p29">
            <a:extLst>
              <a:ext uri="{FF2B5EF4-FFF2-40B4-BE49-F238E27FC236}">
                <a16:creationId xmlns:a16="http://schemas.microsoft.com/office/drawing/2014/main" id="{410C2151-D72D-786E-A824-020935C42784}"/>
              </a:ext>
            </a:extLst>
          </p:cNvPr>
          <p:cNvSpPr txBox="1">
            <a:spLocks/>
          </p:cNvSpPr>
          <p:nvPr/>
        </p:nvSpPr>
        <p:spPr>
          <a:xfrm>
            <a:off x="916200" y="3612650"/>
            <a:ext cx="4028100" cy="3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3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indent="0"/>
            <a:r>
              <a:rPr lang="en-US" b="0" dirty="0"/>
              <a:t>JCDS on Campus Jogja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C3181-16C1-CB00-0460-5568CFD4E391}"/>
              </a:ext>
            </a:extLst>
          </p:cNvPr>
          <p:cNvSpPr txBox="1"/>
          <p:nvPr/>
        </p:nvSpPr>
        <p:spPr>
          <a:xfrm>
            <a:off x="1275488" y="4488663"/>
            <a:ext cx="1620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dirty="0" err="1">
                <a:solidFill>
                  <a:srgbClr val="FE7C21"/>
                </a:solidFill>
                <a:latin typeface="Britannic Bold" panose="020B0903060703020204" pitchFamily="34" charset="0"/>
              </a:rPr>
              <a:t>Jumat</a:t>
            </a:r>
            <a:endParaRPr lang="en-US" dirty="0">
              <a:solidFill>
                <a:srgbClr val="FE7C21"/>
              </a:solidFill>
              <a:latin typeface="Britannic Bold" panose="020B0903060703020204" pitchFamily="34" charset="0"/>
            </a:endParaRPr>
          </a:p>
          <a:p>
            <a:pPr marL="0" indent="0"/>
            <a:r>
              <a:rPr lang="en-US" dirty="0">
                <a:solidFill>
                  <a:srgbClr val="FE7C21"/>
                </a:solidFill>
                <a:latin typeface="Britannic Bold" panose="020B0903060703020204" pitchFamily="34" charset="0"/>
              </a:rPr>
              <a:t>25 </a:t>
            </a:r>
            <a:r>
              <a:rPr lang="en-US" dirty="0" err="1">
                <a:solidFill>
                  <a:srgbClr val="FE7C21"/>
                </a:solidFill>
                <a:latin typeface="Britannic Bold" panose="020B0903060703020204" pitchFamily="34" charset="0"/>
              </a:rPr>
              <a:t>Oktober</a:t>
            </a:r>
            <a:r>
              <a:rPr lang="en-US" dirty="0">
                <a:solidFill>
                  <a:srgbClr val="FE7C21"/>
                </a:solidFill>
                <a:latin typeface="Britannic Bold" panose="020B0903060703020204" pitchFamily="34" charset="0"/>
              </a:rPr>
              <a:t> 2024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>
          <a:extLst>
            <a:ext uri="{FF2B5EF4-FFF2-40B4-BE49-F238E27FC236}">
              <a16:creationId xmlns:a16="http://schemas.microsoft.com/office/drawing/2014/main" id="{980E3E9F-8994-11D7-55CF-A70CA1DC1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4">
            <a:extLst>
              <a:ext uri="{FF2B5EF4-FFF2-40B4-BE49-F238E27FC236}">
                <a16:creationId xmlns:a16="http://schemas.microsoft.com/office/drawing/2014/main" id="{E0DA3F38-C7F6-45E2-5B6E-2381ACC780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Fungsi Terkait CRUD</a:t>
            </a:r>
            <a:endParaRPr dirty="0"/>
          </a:p>
        </p:txBody>
      </p:sp>
      <p:graphicFrame>
        <p:nvGraphicFramePr>
          <p:cNvPr id="2108" name="Google Shape;2108;p44">
            <a:extLst>
              <a:ext uri="{FF2B5EF4-FFF2-40B4-BE49-F238E27FC236}">
                <a16:creationId xmlns:a16="http://schemas.microsoft.com/office/drawing/2014/main" id="{957F58DB-6693-C5E5-0B48-97FA20D91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700299"/>
              </p:ext>
            </p:extLst>
          </p:nvPr>
        </p:nvGraphicFramePr>
        <p:xfrm>
          <a:off x="715100" y="1336825"/>
          <a:ext cx="7703975" cy="2726010"/>
        </p:xfrm>
        <a:graphic>
          <a:graphicData uri="http://schemas.openxmlformats.org/drawingml/2006/table">
            <a:tbl>
              <a:tblPr>
                <a:noFill/>
                <a:tableStyleId>{457CA915-6533-4097-BE29-316CE2FEFD89}</a:tableStyleId>
              </a:tblPr>
              <a:tblGrid>
                <a:gridCol w="194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0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Create</a:t>
                      </a:r>
                      <a:endParaRPr sz="2400" b="1" dirty="0">
                        <a:solidFill>
                          <a:srgbClr val="FFFFF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Read</a:t>
                      </a:r>
                      <a:endParaRPr sz="2400" b="1" dirty="0">
                        <a:solidFill>
                          <a:srgbClr val="FFFFF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Update</a:t>
                      </a:r>
                      <a:endParaRPr sz="2400" b="1" dirty="0">
                        <a:solidFill>
                          <a:srgbClr val="FFFFF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Delete</a:t>
                      </a:r>
                      <a:endParaRPr sz="2400" b="1" dirty="0">
                        <a:solidFill>
                          <a:srgbClr val="FFFFF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tambah_barang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tambah_transaksi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_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penjualan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 dirty="0">
                        <a:solidFill>
                          <a:schemeClr val="dk1"/>
                        </a:solidFill>
                        <a:latin typeface="Exo"/>
                        <a:sym typeface="Ex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dk1"/>
                        </a:solidFill>
                        <a:latin typeface="Exo"/>
                        <a:sym typeface="Ex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tampilkan_stok_barang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lihat_barang_dihapus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lihat_transaksi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_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penjualan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1" dirty="0">
                        <a:solidFill>
                          <a:schemeClr val="dk1"/>
                        </a:solidFill>
                        <a:latin typeface="Exo"/>
                        <a:sym typeface="Ex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edit_barang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  <a:endParaRPr sz="1400" b="1" dirty="0">
                        <a:solidFill>
                          <a:schemeClr val="dk1"/>
                        </a:solidFill>
                        <a:latin typeface="Exo"/>
                        <a:sym typeface="Ex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hapus_barang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  <a:endParaRPr sz="1400" b="1" dirty="0">
                        <a:solidFill>
                          <a:schemeClr val="dk1"/>
                        </a:solidFill>
                        <a:latin typeface="Exo"/>
                        <a:sym typeface="Ex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09" name="Google Shape;2109;p44">
            <a:extLst>
              <a:ext uri="{FF2B5EF4-FFF2-40B4-BE49-F238E27FC236}">
                <a16:creationId xmlns:a16="http://schemas.microsoft.com/office/drawing/2014/main" id="{A45705ED-FD56-EB47-F1C9-52FEEF54A413}"/>
              </a:ext>
            </a:extLst>
          </p:cNvPr>
          <p:cNvSpPr/>
          <p:nvPr/>
        </p:nvSpPr>
        <p:spPr>
          <a:xfrm rot="10800000">
            <a:off x="8220600" y="0"/>
            <a:ext cx="923400" cy="92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4">
            <a:extLst>
              <a:ext uri="{FF2B5EF4-FFF2-40B4-BE49-F238E27FC236}">
                <a16:creationId xmlns:a16="http://schemas.microsoft.com/office/drawing/2014/main" id="{A02E6E11-3B6A-C167-17C1-5864A8BF5504}"/>
              </a:ext>
            </a:extLst>
          </p:cNvPr>
          <p:cNvSpPr/>
          <p:nvPr/>
        </p:nvSpPr>
        <p:spPr>
          <a:xfrm rot="10800000">
            <a:off x="7297309" y="0"/>
            <a:ext cx="923400" cy="923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44">
            <a:extLst>
              <a:ext uri="{FF2B5EF4-FFF2-40B4-BE49-F238E27FC236}">
                <a16:creationId xmlns:a16="http://schemas.microsoft.com/office/drawing/2014/main" id="{6019AF90-3CF9-0116-592D-0A5C8DE1E21B}"/>
              </a:ext>
            </a:extLst>
          </p:cNvPr>
          <p:cNvSpPr/>
          <p:nvPr/>
        </p:nvSpPr>
        <p:spPr>
          <a:xfrm>
            <a:off x="498600" y="4340543"/>
            <a:ext cx="1704900" cy="19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Capstone Project</a:t>
            </a:r>
            <a:endParaRPr dirty="0"/>
          </a:p>
        </p:txBody>
      </p:sp>
      <p:sp>
        <p:nvSpPr>
          <p:cNvPr id="2112" name="Google Shape;2112;p44">
            <a:extLst>
              <a:ext uri="{FF2B5EF4-FFF2-40B4-BE49-F238E27FC236}">
                <a16:creationId xmlns:a16="http://schemas.microsoft.com/office/drawing/2014/main" id="{53584B35-D86B-694A-B326-30D2B3EE23EB}"/>
              </a:ext>
            </a:extLst>
          </p:cNvPr>
          <p:cNvSpPr/>
          <p:nvPr/>
        </p:nvSpPr>
        <p:spPr>
          <a:xfrm rot="21438878">
            <a:off x="844150" y="4662424"/>
            <a:ext cx="1716300" cy="19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Purwadhika</a:t>
            </a:r>
            <a:endParaRPr dirty="0"/>
          </a:p>
        </p:txBody>
      </p:sp>
      <p:sp>
        <p:nvSpPr>
          <p:cNvPr id="2113" name="Google Shape;2113;p44">
            <a:extLst>
              <a:ext uri="{FF2B5EF4-FFF2-40B4-BE49-F238E27FC236}">
                <a16:creationId xmlns:a16="http://schemas.microsoft.com/office/drawing/2014/main" id="{19E0DBCA-D95B-4367-A349-FA1735A86BC5}"/>
              </a:ext>
            </a:extLst>
          </p:cNvPr>
          <p:cNvSpPr/>
          <p:nvPr/>
        </p:nvSpPr>
        <p:spPr>
          <a:xfrm>
            <a:off x="-102600" y="-61601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71997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>
          <a:extLst>
            <a:ext uri="{FF2B5EF4-FFF2-40B4-BE49-F238E27FC236}">
              <a16:creationId xmlns:a16="http://schemas.microsoft.com/office/drawing/2014/main" id="{E59DFBAC-98BD-DD6B-CB53-1D232247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4">
            <a:extLst>
              <a:ext uri="{FF2B5EF4-FFF2-40B4-BE49-F238E27FC236}">
                <a16:creationId xmlns:a16="http://schemas.microsoft.com/office/drawing/2014/main" id="{22CC29DA-46CD-6F6E-10B5-A0D891B25F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Tambahan</a:t>
            </a:r>
            <a:endParaRPr dirty="0"/>
          </a:p>
        </p:txBody>
      </p:sp>
      <p:graphicFrame>
        <p:nvGraphicFramePr>
          <p:cNvPr id="2108" name="Google Shape;2108;p44">
            <a:extLst>
              <a:ext uri="{FF2B5EF4-FFF2-40B4-BE49-F238E27FC236}">
                <a16:creationId xmlns:a16="http://schemas.microsoft.com/office/drawing/2014/main" id="{B475409A-809A-9353-CD85-A3BE9A4F8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446676"/>
              </p:ext>
            </p:extLst>
          </p:nvPr>
        </p:nvGraphicFramePr>
        <p:xfrm>
          <a:off x="840475" y="1403429"/>
          <a:ext cx="7588326" cy="2038699"/>
        </p:xfrm>
        <a:graphic>
          <a:graphicData uri="http://schemas.openxmlformats.org/drawingml/2006/table">
            <a:tbl>
              <a:tblPr>
                <a:noFill/>
                <a:tableStyleId>{457CA915-6533-4097-BE29-316CE2FEFD89}</a:tableStyleId>
              </a:tblPr>
              <a:tblGrid>
                <a:gridCol w="2139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7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1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2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rgbClr val="FFFFF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Warna Teks</a:t>
                      </a:r>
                      <a:endParaRPr sz="2200" b="1" dirty="0">
                        <a:solidFill>
                          <a:srgbClr val="FFFFF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Archiving</a:t>
                      </a:r>
                      <a:endParaRPr sz="2400" b="1" dirty="0">
                        <a:solidFill>
                          <a:srgbClr val="FFFFF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Ekspor</a:t>
                      </a:r>
                      <a:endParaRPr sz="2400" b="1" dirty="0">
                        <a:solidFill>
                          <a:srgbClr val="FFFFF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0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merah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hijau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biru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kuning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lihat_barang_dihapus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kembalikan_barang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hapus_barang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  <a:endParaRPr sz="1600" b="1" dirty="0">
                        <a:solidFill>
                          <a:schemeClr val="dk1"/>
                        </a:solidFill>
                        <a:latin typeface="Exo"/>
                        <a:sym typeface="Ex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ekspor_csv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eskpor_data_umum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ekspor_data_stok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ekspor_data_stok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Exo"/>
                          <a:sym typeface="Exo"/>
                        </a:rPr>
                        <a:t>()</a:t>
                      </a:r>
                      <a:endParaRPr sz="1600" b="1" dirty="0">
                        <a:solidFill>
                          <a:schemeClr val="dk1"/>
                        </a:solidFill>
                        <a:latin typeface="Exo"/>
                        <a:sym typeface="Ex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09" name="Google Shape;2109;p44">
            <a:extLst>
              <a:ext uri="{FF2B5EF4-FFF2-40B4-BE49-F238E27FC236}">
                <a16:creationId xmlns:a16="http://schemas.microsoft.com/office/drawing/2014/main" id="{0A14AE4B-415A-8A3B-D6ED-8D5AD5E1DCA3}"/>
              </a:ext>
            </a:extLst>
          </p:cNvPr>
          <p:cNvSpPr/>
          <p:nvPr/>
        </p:nvSpPr>
        <p:spPr>
          <a:xfrm rot="10800000">
            <a:off x="8220600" y="0"/>
            <a:ext cx="923400" cy="92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4">
            <a:extLst>
              <a:ext uri="{FF2B5EF4-FFF2-40B4-BE49-F238E27FC236}">
                <a16:creationId xmlns:a16="http://schemas.microsoft.com/office/drawing/2014/main" id="{47808720-EED4-A5CA-5010-95154DFEED3E}"/>
              </a:ext>
            </a:extLst>
          </p:cNvPr>
          <p:cNvSpPr/>
          <p:nvPr/>
        </p:nvSpPr>
        <p:spPr>
          <a:xfrm rot="10800000">
            <a:off x="7297309" y="0"/>
            <a:ext cx="923400" cy="923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44">
            <a:extLst>
              <a:ext uri="{FF2B5EF4-FFF2-40B4-BE49-F238E27FC236}">
                <a16:creationId xmlns:a16="http://schemas.microsoft.com/office/drawing/2014/main" id="{E2331F7A-80F5-78DE-5D92-573A47811676}"/>
              </a:ext>
            </a:extLst>
          </p:cNvPr>
          <p:cNvSpPr/>
          <p:nvPr/>
        </p:nvSpPr>
        <p:spPr>
          <a:xfrm>
            <a:off x="498600" y="4340543"/>
            <a:ext cx="1704900" cy="19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Capstone Project</a:t>
            </a:r>
            <a:endParaRPr dirty="0"/>
          </a:p>
        </p:txBody>
      </p:sp>
      <p:sp>
        <p:nvSpPr>
          <p:cNvPr id="2112" name="Google Shape;2112;p44">
            <a:extLst>
              <a:ext uri="{FF2B5EF4-FFF2-40B4-BE49-F238E27FC236}">
                <a16:creationId xmlns:a16="http://schemas.microsoft.com/office/drawing/2014/main" id="{23665C97-1061-5CF6-995F-3BC293AC35BB}"/>
              </a:ext>
            </a:extLst>
          </p:cNvPr>
          <p:cNvSpPr/>
          <p:nvPr/>
        </p:nvSpPr>
        <p:spPr>
          <a:xfrm rot="21438878">
            <a:off x="844150" y="4662424"/>
            <a:ext cx="1716300" cy="19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Purwadhika</a:t>
            </a:r>
            <a:endParaRPr dirty="0"/>
          </a:p>
        </p:txBody>
      </p:sp>
      <p:sp>
        <p:nvSpPr>
          <p:cNvPr id="2113" name="Google Shape;2113;p44">
            <a:extLst>
              <a:ext uri="{FF2B5EF4-FFF2-40B4-BE49-F238E27FC236}">
                <a16:creationId xmlns:a16="http://schemas.microsoft.com/office/drawing/2014/main" id="{17864BF8-9444-0C4C-852C-69DF48F99896}"/>
              </a:ext>
            </a:extLst>
          </p:cNvPr>
          <p:cNvSpPr/>
          <p:nvPr/>
        </p:nvSpPr>
        <p:spPr>
          <a:xfrm>
            <a:off x="-102600" y="-61601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EE77D-E755-C9E3-A756-252DB266B80D}"/>
              </a:ext>
            </a:extLst>
          </p:cNvPr>
          <p:cNvSpPr txBox="1"/>
          <p:nvPr/>
        </p:nvSpPr>
        <p:spPr>
          <a:xfrm>
            <a:off x="719999" y="3522003"/>
            <a:ext cx="541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lain : (1)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menampilkan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tabel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urutan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, (2)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menampilkan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tabel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pencarian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65216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65810-3AD1-8FF8-DA0A-5240C5992F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" y="0"/>
            <a:ext cx="9143992" cy="5143500"/>
          </a:xfrm>
          <a:prstGeom prst="rect">
            <a:avLst/>
          </a:prstGeom>
        </p:spPr>
      </p:pic>
      <p:sp>
        <p:nvSpPr>
          <p:cNvPr id="2187" name="Google Shape;2187;p48"/>
          <p:cNvSpPr txBox="1">
            <a:spLocks noGrp="1"/>
          </p:cNvSpPr>
          <p:nvPr>
            <p:ph type="ctrTitle"/>
          </p:nvPr>
        </p:nvSpPr>
        <p:spPr>
          <a:xfrm>
            <a:off x="2148550" y="875777"/>
            <a:ext cx="4846900" cy="1858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Presentasi </a:t>
            </a:r>
            <a:br>
              <a:rPr lang="en" dirty="0"/>
            </a:br>
            <a:r>
              <a:rPr lang="en" dirty="0"/>
              <a:t>Selesai.</a:t>
            </a:r>
            <a:endParaRPr dirty="0"/>
          </a:p>
        </p:txBody>
      </p:sp>
      <p:sp>
        <p:nvSpPr>
          <p:cNvPr id="2188" name="Google Shape;2188;p48"/>
          <p:cNvSpPr txBox="1">
            <a:spLocks noGrp="1"/>
          </p:cNvSpPr>
          <p:nvPr>
            <p:ph type="subTitle" idx="1"/>
          </p:nvPr>
        </p:nvSpPr>
        <p:spPr>
          <a:xfrm>
            <a:off x="2741850" y="2940109"/>
            <a:ext cx="3660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Selanjutnya ke VSCode &gt;&gt;</a:t>
            </a:r>
            <a:endParaRPr dirty="0"/>
          </a:p>
        </p:txBody>
      </p:sp>
      <p:grpSp>
        <p:nvGrpSpPr>
          <p:cNvPr id="2203" name="Google Shape;2203;p48"/>
          <p:cNvGrpSpPr/>
          <p:nvPr/>
        </p:nvGrpSpPr>
        <p:grpSpPr>
          <a:xfrm rot="5400000">
            <a:off x="7591915" y="3281292"/>
            <a:ext cx="1447734" cy="470011"/>
            <a:chOff x="845567" y="4192226"/>
            <a:chExt cx="1622656" cy="526800"/>
          </a:xfrm>
        </p:grpSpPr>
        <p:sp>
          <p:nvSpPr>
            <p:cNvPr id="2204" name="Google Shape;2204;p48"/>
            <p:cNvSpPr/>
            <p:nvPr/>
          </p:nvSpPr>
          <p:spPr>
            <a:xfrm rot="5400000">
              <a:off x="1941423" y="4192226"/>
              <a:ext cx="526800" cy="526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 rot="5400000">
              <a:off x="845567" y="4192226"/>
              <a:ext cx="526800" cy="5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 rot="5400000">
              <a:off x="1452245" y="4250476"/>
              <a:ext cx="409800" cy="409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48"/>
          <p:cNvGrpSpPr/>
          <p:nvPr/>
        </p:nvGrpSpPr>
        <p:grpSpPr>
          <a:xfrm rot="10800000">
            <a:off x="7487551" y="0"/>
            <a:ext cx="1656441" cy="828300"/>
            <a:chOff x="6053201" y="453975"/>
            <a:chExt cx="1656441" cy="828300"/>
          </a:xfrm>
        </p:grpSpPr>
        <p:sp>
          <p:nvSpPr>
            <p:cNvPr id="2208" name="Google Shape;2208;p48"/>
            <p:cNvSpPr/>
            <p:nvPr/>
          </p:nvSpPr>
          <p:spPr>
            <a:xfrm>
              <a:off x="6053201" y="453975"/>
              <a:ext cx="828300" cy="828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6881342" y="453975"/>
              <a:ext cx="828300" cy="8283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48"/>
          <p:cNvSpPr/>
          <p:nvPr/>
        </p:nvSpPr>
        <p:spPr>
          <a:xfrm flipH="1">
            <a:off x="701486" y="1805275"/>
            <a:ext cx="894300" cy="894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48"/>
          <p:cNvSpPr/>
          <p:nvPr/>
        </p:nvSpPr>
        <p:spPr>
          <a:xfrm flipH="1">
            <a:off x="168810" y="1805275"/>
            <a:ext cx="894300" cy="894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48"/>
          <p:cNvSpPr/>
          <p:nvPr/>
        </p:nvSpPr>
        <p:spPr>
          <a:xfrm>
            <a:off x="5034250" y="-60321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1697389" y="1306825"/>
            <a:ext cx="81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942539" y="236158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31"/>
          <p:cNvSpPr txBox="1">
            <a:spLocks noGrp="1"/>
          </p:cNvSpPr>
          <p:nvPr>
            <p:ph type="title" idx="2"/>
          </p:nvPr>
        </p:nvSpPr>
        <p:spPr>
          <a:xfrm>
            <a:off x="1962150" y="445025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Daftar Isi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3"/>
          </p:nvPr>
        </p:nvSpPr>
        <p:spPr>
          <a:xfrm>
            <a:off x="937639" y="192972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</a:t>
            </a:r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 idx="4"/>
          </p:nvPr>
        </p:nvSpPr>
        <p:spPr>
          <a:xfrm>
            <a:off x="4023336" y="1306825"/>
            <a:ext cx="81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5"/>
          </p:nvPr>
        </p:nvSpPr>
        <p:spPr>
          <a:xfrm>
            <a:off x="3263595" y="236158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6"/>
          </p:nvPr>
        </p:nvSpPr>
        <p:spPr>
          <a:xfrm>
            <a:off x="3258695" y="192972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 Utama</a:t>
            </a:r>
            <a:endParaRPr dirty="0"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7"/>
          </p:nvPr>
        </p:nvSpPr>
        <p:spPr>
          <a:xfrm>
            <a:off x="1697389" y="3068950"/>
            <a:ext cx="81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8"/>
          </p:nvPr>
        </p:nvSpPr>
        <p:spPr>
          <a:xfrm>
            <a:off x="942539" y="41237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9"/>
          </p:nvPr>
        </p:nvSpPr>
        <p:spPr>
          <a:xfrm>
            <a:off x="937639" y="369184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Fungsi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13"/>
          </p:nvPr>
        </p:nvSpPr>
        <p:spPr>
          <a:xfrm>
            <a:off x="4023336" y="3068950"/>
            <a:ext cx="81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14"/>
          </p:nvPr>
        </p:nvSpPr>
        <p:spPr>
          <a:xfrm>
            <a:off x="3263595" y="41237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15"/>
          </p:nvPr>
        </p:nvSpPr>
        <p:spPr>
          <a:xfrm>
            <a:off x="3258695" y="369184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CRUD</a:t>
            </a:r>
          </a:p>
        </p:txBody>
      </p:sp>
      <p:sp>
        <p:nvSpPr>
          <p:cNvPr id="204" name="Google Shape;204;p31"/>
          <p:cNvSpPr/>
          <p:nvPr/>
        </p:nvSpPr>
        <p:spPr>
          <a:xfrm>
            <a:off x="8569275" y="333303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1"/>
          <p:cNvSpPr/>
          <p:nvPr/>
        </p:nvSpPr>
        <p:spPr>
          <a:xfrm flipH="1">
            <a:off x="664050" y="730400"/>
            <a:ext cx="875100" cy="8751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/>
          <p:nvPr/>
        </p:nvSpPr>
        <p:spPr>
          <a:xfrm flipH="1">
            <a:off x="142895" y="730400"/>
            <a:ext cx="875100" cy="8751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"/>
          <p:cNvSpPr/>
          <p:nvPr/>
        </p:nvSpPr>
        <p:spPr>
          <a:xfrm rot="10800000">
            <a:off x="7985800" y="1457075"/>
            <a:ext cx="443100" cy="44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1"/>
          <p:cNvSpPr/>
          <p:nvPr/>
        </p:nvSpPr>
        <p:spPr>
          <a:xfrm rot="10800000">
            <a:off x="7985800" y="535009"/>
            <a:ext cx="443100" cy="44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/>
          <p:nvPr/>
        </p:nvSpPr>
        <p:spPr>
          <a:xfrm rot="10800000">
            <a:off x="8034887" y="1045130"/>
            <a:ext cx="345000" cy="3450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0" y="4321575"/>
            <a:ext cx="822000" cy="822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821841" y="4321575"/>
            <a:ext cx="822000" cy="82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95;p31">
            <a:extLst>
              <a:ext uri="{FF2B5EF4-FFF2-40B4-BE49-F238E27FC236}">
                <a16:creationId xmlns:a16="http://schemas.microsoft.com/office/drawing/2014/main" id="{7086E091-F458-B628-A2BE-0825800650AA}"/>
              </a:ext>
            </a:extLst>
          </p:cNvPr>
          <p:cNvSpPr txBox="1">
            <a:spLocks/>
          </p:cNvSpPr>
          <p:nvPr/>
        </p:nvSpPr>
        <p:spPr>
          <a:xfrm>
            <a:off x="6363112" y="1304685"/>
            <a:ext cx="816900" cy="59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6" name="Google Shape;201;p31">
            <a:extLst>
              <a:ext uri="{FF2B5EF4-FFF2-40B4-BE49-F238E27FC236}">
                <a16:creationId xmlns:a16="http://schemas.microsoft.com/office/drawing/2014/main" id="{52889813-2DC7-1874-4B25-E4F22869485A}"/>
              </a:ext>
            </a:extLst>
          </p:cNvPr>
          <p:cNvSpPr txBox="1">
            <a:spLocks/>
          </p:cNvSpPr>
          <p:nvPr/>
        </p:nvSpPr>
        <p:spPr>
          <a:xfrm>
            <a:off x="6363112" y="3066810"/>
            <a:ext cx="816900" cy="593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 Black"/>
              <a:buNone/>
              <a:defRPr sz="3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7" name="Google Shape;202;p31">
            <a:extLst>
              <a:ext uri="{FF2B5EF4-FFF2-40B4-BE49-F238E27FC236}">
                <a16:creationId xmlns:a16="http://schemas.microsoft.com/office/drawing/2014/main" id="{2A230373-88A3-1404-B2C4-6B90DEF2D542}"/>
              </a:ext>
            </a:extLst>
          </p:cNvPr>
          <p:cNvSpPr txBox="1">
            <a:spLocks/>
          </p:cNvSpPr>
          <p:nvPr/>
        </p:nvSpPr>
        <p:spPr>
          <a:xfrm>
            <a:off x="5603371" y="4121571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38" name="Google Shape;203;p31">
            <a:extLst>
              <a:ext uri="{FF2B5EF4-FFF2-40B4-BE49-F238E27FC236}">
                <a16:creationId xmlns:a16="http://schemas.microsoft.com/office/drawing/2014/main" id="{944E260E-5449-63D3-0A14-036733412A3E}"/>
              </a:ext>
            </a:extLst>
          </p:cNvPr>
          <p:cNvSpPr txBox="1">
            <a:spLocks/>
          </p:cNvSpPr>
          <p:nvPr/>
        </p:nvSpPr>
        <p:spPr>
          <a:xfrm>
            <a:off x="5508682" y="3970185"/>
            <a:ext cx="265688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Mulai</a:t>
            </a:r>
            <a:r>
              <a:rPr lang="en-US" dirty="0"/>
              <a:t> Program</a:t>
            </a:r>
          </a:p>
          <a:p>
            <a:pPr marL="0" indent="0"/>
            <a:r>
              <a:rPr lang="en-US" sz="1800" dirty="0"/>
              <a:t>(</a:t>
            </a:r>
            <a:r>
              <a:rPr lang="en-US" sz="1800" dirty="0" err="1"/>
              <a:t>VSCode</a:t>
            </a:r>
            <a:r>
              <a:rPr lang="en-US" sz="1800" dirty="0"/>
              <a:t>)</a:t>
            </a:r>
          </a:p>
        </p:txBody>
      </p:sp>
      <p:sp>
        <p:nvSpPr>
          <p:cNvPr id="41" name="Google Shape;197;p31">
            <a:extLst>
              <a:ext uri="{FF2B5EF4-FFF2-40B4-BE49-F238E27FC236}">
                <a16:creationId xmlns:a16="http://schemas.microsoft.com/office/drawing/2014/main" id="{4C2E455F-1C5F-9546-72CD-15A748C65DC0}"/>
              </a:ext>
            </a:extLst>
          </p:cNvPr>
          <p:cNvSpPr txBox="1">
            <a:spLocks/>
          </p:cNvSpPr>
          <p:nvPr/>
        </p:nvSpPr>
        <p:spPr>
          <a:xfrm>
            <a:off x="5629371" y="1929723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Library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5828000" y="-4950"/>
            <a:ext cx="3315900" cy="51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52C75-05D0-7C09-6B91-042A72F499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828000" y="-4951"/>
            <a:ext cx="3324162" cy="5148451"/>
          </a:xfrm>
          <a:prstGeom prst="rect">
            <a:avLst/>
          </a:prstGeom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883450" y="1445925"/>
            <a:ext cx="450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Program Admin </a:t>
            </a:r>
            <a:r>
              <a:rPr lang="en-US" sz="2800" dirty="0" err="1"/>
              <a:t>Toko</a:t>
            </a:r>
            <a:r>
              <a:rPr lang="en-US" sz="2800" dirty="0"/>
              <a:t> </a:t>
            </a:r>
            <a:r>
              <a:rPr lang="en-US" sz="2800" dirty="0" err="1"/>
              <a:t>Sepeda</a:t>
            </a:r>
            <a:r>
              <a:rPr lang="en-US" sz="2800" dirty="0"/>
              <a:t> </a:t>
            </a:r>
            <a:r>
              <a:rPr lang="en-US" sz="2800" dirty="0" err="1"/>
              <a:t>Cihuy</a:t>
            </a:r>
            <a:endParaRPr sz="2800"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883450" y="2287713"/>
            <a:ext cx="45063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Toko</a:t>
            </a:r>
            <a:r>
              <a:rPr lang="en-US" dirty="0"/>
              <a:t> </a:t>
            </a:r>
            <a:r>
              <a:rPr lang="en-US" dirty="0" err="1"/>
              <a:t>Sepeda</a:t>
            </a:r>
            <a:r>
              <a:rPr lang="en-US" dirty="0"/>
              <a:t> </a:t>
            </a:r>
            <a:r>
              <a:rPr lang="en-US" dirty="0" err="1"/>
              <a:t>Cihuy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mencatat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di </a:t>
            </a:r>
            <a:r>
              <a:rPr lang="en-US" dirty="0" err="1"/>
              <a:t>toko</a:t>
            </a:r>
            <a:r>
              <a:rPr lang="en-US" dirty="0"/>
              <a:t> dan </a:t>
            </a:r>
            <a:r>
              <a:rPr lang="en-US" dirty="0" err="1"/>
              <a:t>mencatat</a:t>
            </a:r>
            <a:r>
              <a:rPr lang="en-US" dirty="0"/>
              <a:t> data </a:t>
            </a:r>
            <a:r>
              <a:rPr lang="en-US" dirty="0" err="1"/>
              <a:t>penjualan</a:t>
            </a:r>
            <a:r>
              <a:rPr lang="en-US" dirty="0"/>
              <a:t>. </a:t>
            </a:r>
          </a:p>
        </p:txBody>
      </p:sp>
      <p:sp>
        <p:nvSpPr>
          <p:cNvPr id="218" name="Google Shape;218;p32"/>
          <p:cNvSpPr/>
          <p:nvPr/>
        </p:nvSpPr>
        <p:spPr>
          <a:xfrm>
            <a:off x="-690750" y="264951"/>
            <a:ext cx="1349100" cy="13491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/>
          <p:nvPr/>
        </p:nvSpPr>
        <p:spPr>
          <a:xfrm flipH="1">
            <a:off x="4368699" y="264950"/>
            <a:ext cx="841800" cy="8418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2"/>
          <p:cNvSpPr/>
          <p:nvPr/>
        </p:nvSpPr>
        <p:spPr>
          <a:xfrm flipH="1">
            <a:off x="3867314" y="264950"/>
            <a:ext cx="841800" cy="8418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/>
          <p:nvPr/>
        </p:nvSpPr>
        <p:spPr>
          <a:xfrm flipH="1">
            <a:off x="841548" y="4301700"/>
            <a:ext cx="841800" cy="841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2"/>
          <p:cNvSpPr/>
          <p:nvPr/>
        </p:nvSpPr>
        <p:spPr>
          <a:xfrm flipH="1">
            <a:off x="11" y="4301700"/>
            <a:ext cx="841800" cy="841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91;p31">
            <a:extLst>
              <a:ext uri="{FF2B5EF4-FFF2-40B4-BE49-F238E27FC236}">
                <a16:creationId xmlns:a16="http://schemas.microsoft.com/office/drawing/2014/main" id="{A6DEE480-B159-4BCE-E804-8EA1CBDA457D}"/>
              </a:ext>
            </a:extLst>
          </p:cNvPr>
          <p:cNvSpPr txBox="1">
            <a:spLocks/>
          </p:cNvSpPr>
          <p:nvPr/>
        </p:nvSpPr>
        <p:spPr>
          <a:xfrm>
            <a:off x="891391" y="348697"/>
            <a:ext cx="3220810" cy="75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rbitron Black"/>
              <a:buNone/>
              <a:defRPr sz="4500" b="0" i="0" u="none" strike="noStrike" cap="none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rPr lang="en" sz="4000" dirty="0">
                <a:highlight>
                  <a:srgbClr val="FE7C21"/>
                </a:highlight>
              </a:rPr>
              <a:t>01. Intro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7"/>
          <p:cNvGrpSpPr/>
          <p:nvPr/>
        </p:nvGrpSpPr>
        <p:grpSpPr>
          <a:xfrm flipH="1">
            <a:off x="-5" y="-475"/>
            <a:ext cx="1505861" cy="753000"/>
            <a:chOff x="-5" y="-475"/>
            <a:chExt cx="1505861" cy="753000"/>
          </a:xfrm>
        </p:grpSpPr>
        <p:sp>
          <p:nvSpPr>
            <p:cNvPr id="355" name="Google Shape;355;p37"/>
            <p:cNvSpPr/>
            <p:nvPr/>
          </p:nvSpPr>
          <p:spPr>
            <a:xfrm rot="10800000">
              <a:off x="752857" y="-475"/>
              <a:ext cx="753000" cy="753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 rot="10800000">
              <a:off x="-5" y="-475"/>
              <a:ext cx="753000" cy="753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7"/>
          <p:cNvSpPr/>
          <p:nvPr/>
        </p:nvSpPr>
        <p:spPr>
          <a:xfrm>
            <a:off x="8557475" y="38986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41C3A2-CAFE-09A0-A2F4-BDBC1D97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90" y="1299015"/>
            <a:ext cx="5233802" cy="3546589"/>
          </a:xfrm>
          <a:prstGeom prst="rect">
            <a:avLst/>
          </a:prstGeom>
        </p:spPr>
      </p:pic>
      <p:sp>
        <p:nvSpPr>
          <p:cNvPr id="26" name="Google Shape;191;p31">
            <a:extLst>
              <a:ext uri="{FF2B5EF4-FFF2-40B4-BE49-F238E27FC236}">
                <a16:creationId xmlns:a16="http://schemas.microsoft.com/office/drawing/2014/main" id="{C9A2A5B5-50EA-9F98-8E49-2829B7FEFB19}"/>
              </a:ext>
            </a:extLst>
          </p:cNvPr>
          <p:cNvSpPr txBox="1">
            <a:spLocks/>
          </p:cNvSpPr>
          <p:nvPr/>
        </p:nvSpPr>
        <p:spPr>
          <a:xfrm>
            <a:off x="1505855" y="376025"/>
            <a:ext cx="5724677" cy="75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rbitron Black"/>
              <a:buNone/>
              <a:defRPr sz="4500" b="0" i="0" u="none" strike="noStrike" cap="none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 Black"/>
              <a:buNone/>
              <a:defRPr sz="36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rPr lang="en" sz="4000" dirty="0">
                <a:highlight>
                  <a:srgbClr val="FE7C21"/>
                </a:highlight>
              </a:rPr>
              <a:t>02. Menu Utama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>
            <a:spLocks noGrp="1"/>
          </p:cNvSpPr>
          <p:nvPr>
            <p:ph type="subTitle" idx="1"/>
          </p:nvPr>
        </p:nvSpPr>
        <p:spPr>
          <a:xfrm>
            <a:off x="720000" y="3103634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Pandas</a:t>
            </a:r>
            <a:endParaRPr dirty="0"/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5"/>
          </p:nvPr>
        </p:nvSpPr>
        <p:spPr>
          <a:xfrm>
            <a:off x="3403800" y="3103634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Tabulate</a:t>
            </a:r>
            <a:endParaRPr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subTitle" idx="6"/>
          </p:nvPr>
        </p:nvSpPr>
        <p:spPr>
          <a:xfrm>
            <a:off x="6087600" y="3103634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Datetime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>
                <a:highlight>
                  <a:srgbClr val="FE7C21"/>
                </a:highlight>
              </a:rPr>
              <a:t>03. LIBRARY</a:t>
            </a:r>
          </a:p>
        </p:txBody>
      </p:sp>
      <p:sp>
        <p:nvSpPr>
          <p:cNvPr id="315" name="Google Shape;315;p36"/>
          <p:cNvSpPr txBox="1">
            <a:spLocks noGrp="1"/>
          </p:cNvSpPr>
          <p:nvPr>
            <p:ph type="subTitle" idx="2"/>
          </p:nvPr>
        </p:nvSpPr>
        <p:spPr>
          <a:xfrm>
            <a:off x="720000" y="3732109"/>
            <a:ext cx="2336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Ekspor data ke .csv</a:t>
            </a:r>
            <a:endParaRPr dirty="0"/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3"/>
          </p:nvPr>
        </p:nvSpPr>
        <p:spPr>
          <a:xfrm>
            <a:off x="3403800" y="3732109"/>
            <a:ext cx="2336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dirty="0"/>
          </a:p>
        </p:txBody>
      </p:sp>
      <p:sp>
        <p:nvSpPr>
          <p:cNvPr id="317" name="Google Shape;317;p36"/>
          <p:cNvSpPr txBox="1">
            <a:spLocks noGrp="1"/>
          </p:cNvSpPr>
          <p:nvPr>
            <p:ph type="subTitle" idx="4"/>
          </p:nvPr>
        </p:nvSpPr>
        <p:spPr>
          <a:xfrm>
            <a:off x="6087600" y="3732109"/>
            <a:ext cx="2336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Menambahkan waktu ekspor pada nama file .csv</a:t>
            </a:r>
            <a:endParaRPr dirty="0"/>
          </a:p>
        </p:txBody>
      </p:sp>
      <p:sp>
        <p:nvSpPr>
          <p:cNvPr id="321" name="Google Shape;321;p36"/>
          <p:cNvSpPr/>
          <p:nvPr/>
        </p:nvSpPr>
        <p:spPr>
          <a:xfrm>
            <a:off x="-599950" y="6476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6"/>
          <p:cNvSpPr/>
          <p:nvPr/>
        </p:nvSpPr>
        <p:spPr>
          <a:xfrm flipH="1">
            <a:off x="715038" y="4430100"/>
            <a:ext cx="713400" cy="71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6"/>
          <p:cNvSpPr/>
          <p:nvPr/>
        </p:nvSpPr>
        <p:spPr>
          <a:xfrm flipH="1">
            <a:off x="1769" y="4430100"/>
            <a:ext cx="713400" cy="713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6"/>
          <p:cNvSpPr/>
          <p:nvPr/>
        </p:nvSpPr>
        <p:spPr>
          <a:xfrm flipH="1">
            <a:off x="8146013" y="264116"/>
            <a:ext cx="753600" cy="753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6"/>
          <p:cNvSpPr/>
          <p:nvPr/>
        </p:nvSpPr>
        <p:spPr>
          <a:xfrm flipH="1">
            <a:off x="7697243" y="264116"/>
            <a:ext cx="753600" cy="753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244B3-C851-1AF6-87A3-FFDA151A5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00" y="1151755"/>
            <a:ext cx="6066046" cy="200423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Stok</a:t>
            </a:r>
            <a:endParaRPr dirty="0"/>
          </a:p>
        </p:txBody>
      </p:sp>
      <p:sp>
        <p:nvSpPr>
          <p:cNvPr id="294" name="Google Shape;294;p35"/>
          <p:cNvSpPr/>
          <p:nvPr/>
        </p:nvSpPr>
        <p:spPr>
          <a:xfrm rot="-5400000">
            <a:off x="-20175" y="186750"/>
            <a:ext cx="859200" cy="2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 rot="-5400000">
            <a:off x="-417100" y="359575"/>
            <a:ext cx="9915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-607775" y="39410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5"/>
          <p:cNvSpPr/>
          <p:nvPr/>
        </p:nvSpPr>
        <p:spPr>
          <a:xfrm>
            <a:off x="8018194" y="4189502"/>
            <a:ext cx="705600" cy="705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5"/>
          <p:cNvSpPr/>
          <p:nvPr/>
        </p:nvSpPr>
        <p:spPr>
          <a:xfrm>
            <a:off x="8438398" y="4189502"/>
            <a:ext cx="705600" cy="705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0807ED-60C3-74B1-85FD-D5F0606E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6" y="1091881"/>
            <a:ext cx="8590208" cy="1962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342;p37">
            <a:extLst>
              <a:ext uri="{FF2B5EF4-FFF2-40B4-BE49-F238E27FC236}">
                <a16:creationId xmlns:a16="http://schemas.microsoft.com/office/drawing/2014/main" id="{80E14C6D-A16A-CECF-805A-1D040BE514E5}"/>
              </a:ext>
            </a:extLst>
          </p:cNvPr>
          <p:cNvSpPr txBox="1">
            <a:spLocks/>
          </p:cNvSpPr>
          <p:nvPr/>
        </p:nvSpPr>
        <p:spPr>
          <a:xfrm>
            <a:off x="302475" y="3313145"/>
            <a:ext cx="2435400" cy="10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Dictionaries in list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:</a:t>
            </a:r>
          </a:p>
          <a:p>
            <a:pPr marL="342900" indent="-342900" algn="l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Cocok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menyimpan</a:t>
            </a:r>
            <a:r>
              <a:rPr lang="en-US" dirty="0">
                <a:solidFill>
                  <a:schemeClr val="bg1"/>
                </a:solidFill>
              </a:rPr>
              <a:t> key-value</a:t>
            </a: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Mutable : </a:t>
            </a:r>
            <a:r>
              <a:rPr lang="en-US" dirty="0" err="1">
                <a:solidFill>
                  <a:schemeClr val="bg1"/>
                </a:solidFill>
              </a:rPr>
              <a:t>datanya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diubah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Google Shape;342;p37">
            <a:extLst>
              <a:ext uri="{FF2B5EF4-FFF2-40B4-BE49-F238E27FC236}">
                <a16:creationId xmlns:a16="http://schemas.microsoft.com/office/drawing/2014/main" id="{F4CEB093-593B-BC9E-4614-3694793AC9A6}"/>
              </a:ext>
            </a:extLst>
          </p:cNvPr>
          <p:cNvSpPr txBox="1">
            <a:spLocks/>
          </p:cNvSpPr>
          <p:nvPr/>
        </p:nvSpPr>
        <p:spPr>
          <a:xfrm>
            <a:off x="4575196" y="3473951"/>
            <a:ext cx="2435400" cy="10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indent="0" algn="l"/>
            <a:r>
              <a:rPr lang="en-US" dirty="0"/>
              <a:t>Keys yang </a:t>
            </a:r>
            <a:r>
              <a:rPr lang="en-US" dirty="0" err="1"/>
              <a:t>ada</a:t>
            </a:r>
            <a:r>
              <a:rPr lang="en-US" dirty="0"/>
              <a:t> ;</a:t>
            </a:r>
          </a:p>
          <a:p>
            <a:pPr marL="0" indent="0" algn="l"/>
            <a:r>
              <a:rPr lang="en-US" dirty="0"/>
              <a:t>1. ID</a:t>
            </a:r>
            <a:br>
              <a:rPr lang="en-US" dirty="0"/>
            </a:br>
            <a:r>
              <a:rPr lang="en-US" dirty="0"/>
              <a:t>2. Nama </a:t>
            </a:r>
            <a:r>
              <a:rPr lang="en-US" dirty="0" err="1"/>
              <a:t>Produk</a:t>
            </a:r>
            <a:endParaRPr lang="en-US" dirty="0"/>
          </a:p>
          <a:p>
            <a:pPr marL="0" indent="0" algn="l"/>
            <a:r>
              <a:rPr lang="en-US" dirty="0"/>
              <a:t>3. Brand</a:t>
            </a:r>
          </a:p>
          <a:p>
            <a:pPr marL="0" indent="0" algn="l"/>
            <a:endParaRPr lang="en-US" dirty="0"/>
          </a:p>
        </p:txBody>
      </p:sp>
      <p:sp>
        <p:nvSpPr>
          <p:cNvPr id="17" name="Google Shape;342;p37">
            <a:extLst>
              <a:ext uri="{FF2B5EF4-FFF2-40B4-BE49-F238E27FC236}">
                <a16:creationId xmlns:a16="http://schemas.microsoft.com/office/drawing/2014/main" id="{EC4AEAF1-64B3-1F63-5C12-47D4DD6E8F1B}"/>
              </a:ext>
            </a:extLst>
          </p:cNvPr>
          <p:cNvSpPr txBox="1">
            <a:spLocks/>
          </p:cNvSpPr>
          <p:nvPr/>
        </p:nvSpPr>
        <p:spPr>
          <a:xfrm>
            <a:off x="6195202" y="3682021"/>
            <a:ext cx="1357071" cy="86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indent="0" algn="l"/>
            <a:r>
              <a:rPr lang="en-US" dirty="0"/>
              <a:t>4. </a:t>
            </a:r>
            <a:r>
              <a:rPr lang="en-US" dirty="0" err="1"/>
              <a:t>Kategori</a:t>
            </a:r>
            <a:endParaRPr lang="en-US" dirty="0"/>
          </a:p>
          <a:p>
            <a:pPr marL="0" indent="0" algn="l"/>
            <a:r>
              <a:rPr lang="en-US" dirty="0"/>
              <a:t>5. Stok</a:t>
            </a:r>
          </a:p>
          <a:p>
            <a:pPr marL="0" indent="0" algn="l"/>
            <a:r>
              <a:rPr lang="en-US" dirty="0"/>
              <a:t>6. Harga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>
            <a:spLocks noGrp="1"/>
          </p:cNvSpPr>
          <p:nvPr>
            <p:ph type="title"/>
          </p:nvPr>
        </p:nvSpPr>
        <p:spPr>
          <a:xfrm>
            <a:off x="3330440" y="1635150"/>
            <a:ext cx="4525500" cy="20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br>
              <a:rPr lang="en" dirty="0"/>
            </a:br>
            <a:r>
              <a:rPr lang="en" dirty="0"/>
              <a:t>Fungsi</a:t>
            </a:r>
            <a:endParaRPr dirty="0"/>
          </a:p>
        </p:txBody>
      </p:sp>
      <p:sp>
        <p:nvSpPr>
          <p:cNvPr id="370" name="Google Shape;370;p38"/>
          <p:cNvSpPr/>
          <p:nvPr/>
        </p:nvSpPr>
        <p:spPr>
          <a:xfrm flipH="1">
            <a:off x="7163441" y="3842425"/>
            <a:ext cx="828900" cy="8289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 flipH="1">
            <a:off x="6669820" y="3842425"/>
            <a:ext cx="828900" cy="8289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7827700" y="-61016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4039473" y="4154575"/>
            <a:ext cx="1790100" cy="20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38"/>
          <p:cNvGrpSpPr/>
          <p:nvPr/>
        </p:nvGrpSpPr>
        <p:grpSpPr>
          <a:xfrm>
            <a:off x="5012530" y="492737"/>
            <a:ext cx="1716221" cy="557144"/>
            <a:chOff x="5088131" y="4406031"/>
            <a:chExt cx="1876882" cy="609300"/>
          </a:xfrm>
        </p:grpSpPr>
        <p:sp>
          <p:nvSpPr>
            <p:cNvPr id="375" name="Google Shape;375;p38"/>
            <p:cNvSpPr/>
            <p:nvPr/>
          </p:nvSpPr>
          <p:spPr>
            <a:xfrm rot="5400000">
              <a:off x="6355713" y="4406031"/>
              <a:ext cx="609300" cy="609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 rot="5400000">
              <a:off x="5088131" y="4406031"/>
              <a:ext cx="609300" cy="6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 rot="5400000">
              <a:off x="5789844" y="4473410"/>
              <a:ext cx="474000" cy="4740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38"/>
          <p:cNvSpPr/>
          <p:nvPr/>
        </p:nvSpPr>
        <p:spPr>
          <a:xfrm>
            <a:off x="3759268" y="4577789"/>
            <a:ext cx="1802400" cy="20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BE593-E1DC-E156-63CE-7A74840949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41962"/>
          <a:stretch/>
        </p:blipFill>
        <p:spPr>
          <a:xfrm>
            <a:off x="32803" y="0"/>
            <a:ext cx="2577716" cy="51435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26D73190-50CA-07AA-0D8A-8FC872C7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>
            <a:extLst>
              <a:ext uri="{FF2B5EF4-FFF2-40B4-BE49-F238E27FC236}">
                <a16:creationId xmlns:a16="http://schemas.microsoft.com/office/drawing/2014/main" id="{8B6E2C0D-96C3-CD04-02C3-B9DB24FE87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Validasi</a:t>
            </a:r>
            <a:r>
              <a:rPr lang="en-US" dirty="0"/>
              <a:t> Input</a:t>
            </a:r>
            <a:endParaRPr dirty="0"/>
          </a:p>
        </p:txBody>
      </p:sp>
      <p:grpSp>
        <p:nvGrpSpPr>
          <p:cNvPr id="354" name="Google Shape;354;p37">
            <a:extLst>
              <a:ext uri="{FF2B5EF4-FFF2-40B4-BE49-F238E27FC236}">
                <a16:creationId xmlns:a16="http://schemas.microsoft.com/office/drawing/2014/main" id="{03B7D36D-8A5A-4E2F-CE99-D0066AD19948}"/>
              </a:ext>
            </a:extLst>
          </p:cNvPr>
          <p:cNvGrpSpPr/>
          <p:nvPr/>
        </p:nvGrpSpPr>
        <p:grpSpPr>
          <a:xfrm flipH="1">
            <a:off x="-5" y="-475"/>
            <a:ext cx="1505861" cy="753000"/>
            <a:chOff x="-5" y="-475"/>
            <a:chExt cx="1505861" cy="753000"/>
          </a:xfrm>
        </p:grpSpPr>
        <p:sp>
          <p:nvSpPr>
            <p:cNvPr id="355" name="Google Shape;355;p37">
              <a:extLst>
                <a:ext uri="{FF2B5EF4-FFF2-40B4-BE49-F238E27FC236}">
                  <a16:creationId xmlns:a16="http://schemas.microsoft.com/office/drawing/2014/main" id="{5E647BDA-7666-87A6-42E2-547549CD57AE}"/>
                </a:ext>
              </a:extLst>
            </p:cNvPr>
            <p:cNvSpPr/>
            <p:nvPr/>
          </p:nvSpPr>
          <p:spPr>
            <a:xfrm rot="10800000">
              <a:off x="752857" y="-475"/>
              <a:ext cx="753000" cy="753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>
              <a:extLst>
                <a:ext uri="{FF2B5EF4-FFF2-40B4-BE49-F238E27FC236}">
                  <a16:creationId xmlns:a16="http://schemas.microsoft.com/office/drawing/2014/main" id="{5DF4620A-9B06-85DC-A203-948EDE60FBB5}"/>
                </a:ext>
              </a:extLst>
            </p:cNvPr>
            <p:cNvSpPr/>
            <p:nvPr/>
          </p:nvSpPr>
          <p:spPr>
            <a:xfrm rot="10800000">
              <a:off x="-5" y="-475"/>
              <a:ext cx="753000" cy="753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7">
            <a:extLst>
              <a:ext uri="{FF2B5EF4-FFF2-40B4-BE49-F238E27FC236}">
                <a16:creationId xmlns:a16="http://schemas.microsoft.com/office/drawing/2014/main" id="{CBE8BAD6-25AC-73BB-A6D6-1874D4BD85E2}"/>
              </a:ext>
            </a:extLst>
          </p:cNvPr>
          <p:cNvSpPr/>
          <p:nvPr/>
        </p:nvSpPr>
        <p:spPr>
          <a:xfrm>
            <a:off x="8557475" y="38986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65918-A4D1-BB75-049B-46DDFBC0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053"/>
          <a:stretch/>
        </p:blipFill>
        <p:spPr>
          <a:xfrm>
            <a:off x="752856" y="1463225"/>
            <a:ext cx="8391144" cy="2109708"/>
          </a:xfrm>
          <a:prstGeom prst="rect">
            <a:avLst/>
          </a:prstGeom>
        </p:spPr>
      </p:pic>
      <p:sp>
        <p:nvSpPr>
          <p:cNvPr id="6" name="Google Shape;315;p36">
            <a:extLst>
              <a:ext uri="{FF2B5EF4-FFF2-40B4-BE49-F238E27FC236}">
                <a16:creationId xmlns:a16="http://schemas.microsoft.com/office/drawing/2014/main" id="{F13FAEE8-3E63-5E0A-0304-FA462EC8BA1F}"/>
              </a:ext>
            </a:extLst>
          </p:cNvPr>
          <p:cNvSpPr txBox="1">
            <a:spLocks/>
          </p:cNvSpPr>
          <p:nvPr/>
        </p:nvSpPr>
        <p:spPr>
          <a:xfrm>
            <a:off x="728873" y="3898688"/>
            <a:ext cx="3705338" cy="57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indent="0" algn="l"/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input user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402694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520CA-EFF6-8F31-A6D9-507D61B2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29" y="1637181"/>
            <a:ext cx="3645971" cy="216479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39" name="Google Shape;439;p4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40" name="Google Shape;44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 CRUD</a:t>
            </a:r>
            <a:endParaRPr dirty="0"/>
          </a:p>
        </p:txBody>
      </p:sp>
      <p:sp>
        <p:nvSpPr>
          <p:cNvPr id="2014" name="Google Shape;2014;p41"/>
          <p:cNvSpPr txBox="1"/>
          <p:nvPr/>
        </p:nvSpPr>
        <p:spPr>
          <a:xfrm>
            <a:off x="715100" y="1729184"/>
            <a:ext cx="20256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data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baru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 (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stok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barang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, data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penjualan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).</a:t>
            </a:r>
            <a:endParaRPr lang="en-US" dirty="0">
              <a:solidFill>
                <a:schemeClr val="bg1"/>
              </a:solidFill>
              <a:latin typeface="Exo Medium" panose="020B0604020202020204" charset="0"/>
              <a:ea typeface="Exo Medium"/>
              <a:cs typeface="Exo Medium"/>
              <a:sym typeface="Exo Medium"/>
            </a:endParaRPr>
          </a:p>
        </p:txBody>
      </p:sp>
      <p:sp>
        <p:nvSpPr>
          <p:cNvPr id="2015" name="Google Shape;2015;p41"/>
          <p:cNvSpPr txBox="1"/>
          <p:nvPr/>
        </p:nvSpPr>
        <p:spPr>
          <a:xfrm>
            <a:off x="715100" y="1373263"/>
            <a:ext cx="2025600" cy="3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Create</a:t>
            </a:r>
            <a:endParaRPr sz="24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16" name="Google Shape;2016;p41"/>
          <p:cNvSpPr txBox="1"/>
          <p:nvPr/>
        </p:nvSpPr>
        <p:spPr>
          <a:xfrm>
            <a:off x="715100" y="3290500"/>
            <a:ext cx="20256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Memperbarui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data yang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(edit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stok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xo Medium" panose="020B0604020202020204" charset="0"/>
              </a:rPr>
              <a:t>barang</a:t>
            </a:r>
            <a:r>
              <a:rPr lang="en-US" dirty="0">
                <a:solidFill>
                  <a:schemeClr val="bg1"/>
                </a:solidFill>
                <a:latin typeface="Exo Medium" panose="020B0604020202020204" charset="0"/>
              </a:rPr>
              <a:t>).</a:t>
            </a:r>
            <a:endParaRPr dirty="0">
              <a:solidFill>
                <a:schemeClr val="bg1"/>
              </a:solidFill>
              <a:latin typeface="Exo Medium" panose="020B0604020202020204" charset="0"/>
              <a:ea typeface="Exo Medium"/>
              <a:cs typeface="Exo Medium"/>
              <a:sym typeface="Exo Medium"/>
            </a:endParaRPr>
          </a:p>
        </p:txBody>
      </p:sp>
      <p:sp>
        <p:nvSpPr>
          <p:cNvPr id="2017" name="Google Shape;2017;p41"/>
          <p:cNvSpPr txBox="1"/>
          <p:nvPr/>
        </p:nvSpPr>
        <p:spPr>
          <a:xfrm>
            <a:off x="715100" y="2945738"/>
            <a:ext cx="2025600" cy="3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Update</a:t>
            </a:r>
            <a:endParaRPr sz="24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2018" name="Google Shape;2018;p41"/>
          <p:cNvCxnSpPr>
            <a:stCxn id="2015" idx="3"/>
          </p:cNvCxnSpPr>
          <p:nvPr/>
        </p:nvCxnSpPr>
        <p:spPr>
          <a:xfrm>
            <a:off x="2740700" y="1544863"/>
            <a:ext cx="1002900" cy="88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9" name="Google Shape;2019;p41"/>
          <p:cNvCxnSpPr>
            <a:stCxn id="2017" idx="3"/>
          </p:cNvCxnSpPr>
          <p:nvPr/>
        </p:nvCxnSpPr>
        <p:spPr>
          <a:xfrm>
            <a:off x="2740700" y="3117338"/>
            <a:ext cx="1017000" cy="23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0" name="Google Shape;2020;p41"/>
          <p:cNvSpPr/>
          <p:nvPr/>
        </p:nvSpPr>
        <p:spPr>
          <a:xfrm>
            <a:off x="-67975" y="-597687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41"/>
          <p:cNvSpPr/>
          <p:nvPr/>
        </p:nvSpPr>
        <p:spPr>
          <a:xfrm rot="10800000">
            <a:off x="8343900" y="0"/>
            <a:ext cx="800100" cy="800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41"/>
          <p:cNvSpPr/>
          <p:nvPr/>
        </p:nvSpPr>
        <p:spPr>
          <a:xfrm rot="10800000">
            <a:off x="7543840" y="0"/>
            <a:ext cx="800100" cy="800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3" name="Google Shape;2023;p41"/>
          <p:cNvGrpSpPr/>
          <p:nvPr/>
        </p:nvGrpSpPr>
        <p:grpSpPr>
          <a:xfrm>
            <a:off x="322870" y="4561063"/>
            <a:ext cx="1258261" cy="408475"/>
            <a:chOff x="5088131" y="4406031"/>
            <a:chExt cx="1876882" cy="609300"/>
          </a:xfrm>
        </p:grpSpPr>
        <p:sp>
          <p:nvSpPr>
            <p:cNvPr id="2024" name="Google Shape;2024;p41"/>
            <p:cNvSpPr/>
            <p:nvPr/>
          </p:nvSpPr>
          <p:spPr>
            <a:xfrm rot="5400000">
              <a:off x="6355713" y="4406031"/>
              <a:ext cx="609300" cy="609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 rot="5400000">
              <a:off x="5088131" y="4406031"/>
              <a:ext cx="609300" cy="6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1"/>
            <p:cNvSpPr/>
            <p:nvPr/>
          </p:nvSpPr>
          <p:spPr>
            <a:xfrm rot="5400000">
              <a:off x="5789844" y="4473410"/>
              <a:ext cx="474000" cy="4740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7" name="Google Shape;2027;p41"/>
          <p:cNvSpPr txBox="1"/>
          <p:nvPr/>
        </p:nvSpPr>
        <p:spPr>
          <a:xfrm>
            <a:off x="6403300" y="3834858"/>
            <a:ext cx="2025600" cy="511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Menghapus</a:t>
            </a:r>
            <a:r>
              <a:rPr lang="en-US" dirty="0">
                <a:solidFill>
                  <a:schemeClr val="bg1"/>
                </a:solidFill>
              </a:rPr>
              <a:t> data (hapus data </a:t>
            </a:r>
            <a:r>
              <a:rPr lang="en-US" dirty="0" err="1">
                <a:solidFill>
                  <a:schemeClr val="bg1"/>
                </a:solidFill>
              </a:rPr>
              <a:t>stok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  <p:sp>
        <p:nvSpPr>
          <p:cNvPr id="2028" name="Google Shape;2028;p41"/>
          <p:cNvSpPr txBox="1"/>
          <p:nvPr/>
        </p:nvSpPr>
        <p:spPr>
          <a:xfrm>
            <a:off x="6483800" y="3385154"/>
            <a:ext cx="2025600" cy="3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Delete</a:t>
            </a:r>
            <a:endParaRPr sz="24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29" name="Google Shape;2029;p41"/>
          <p:cNvSpPr txBox="1"/>
          <p:nvPr/>
        </p:nvSpPr>
        <p:spPr>
          <a:xfrm>
            <a:off x="6403300" y="1649838"/>
            <a:ext cx="20256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Membaca</a:t>
            </a:r>
            <a:r>
              <a:rPr lang="en-US" dirty="0">
                <a:solidFill>
                  <a:schemeClr val="bg1"/>
                </a:solidFill>
              </a:rPr>
              <a:t> data yang </a:t>
            </a:r>
            <a:r>
              <a:rPr lang="en-US" dirty="0" err="1">
                <a:solidFill>
                  <a:schemeClr val="bg1"/>
                </a:solidFill>
              </a:rPr>
              <a:t>sudah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</a:t>
            </a:r>
            <a:r>
              <a:rPr lang="en-US" dirty="0">
                <a:solidFill>
                  <a:schemeClr val="bg1"/>
                </a:solidFill>
              </a:rPr>
              <a:t>, (</a:t>
            </a:r>
            <a:r>
              <a:rPr lang="en-US" dirty="0" err="1">
                <a:solidFill>
                  <a:schemeClr val="bg1"/>
                </a:solidFill>
              </a:rPr>
              <a:t>menampilkan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tabel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dirty="0">
              <a:solidFill>
                <a:schemeClr val="bg1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  <p:sp>
        <p:nvSpPr>
          <p:cNvPr id="2030" name="Google Shape;2030;p41"/>
          <p:cNvSpPr txBox="1"/>
          <p:nvPr/>
        </p:nvSpPr>
        <p:spPr>
          <a:xfrm>
            <a:off x="6403300" y="1305075"/>
            <a:ext cx="2025600" cy="3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Read</a:t>
            </a:r>
            <a:endParaRPr sz="24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2031" name="Google Shape;2031;p41"/>
          <p:cNvCxnSpPr>
            <a:cxnSpLocks/>
            <a:stCxn id="2030" idx="1"/>
          </p:cNvCxnSpPr>
          <p:nvPr/>
        </p:nvCxnSpPr>
        <p:spPr>
          <a:xfrm rot="10800000" flipV="1">
            <a:off x="5317950" y="1476675"/>
            <a:ext cx="1085350" cy="1412886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2" name="Google Shape;2032;p41"/>
          <p:cNvCxnSpPr>
            <a:endCxn id="2028" idx="1"/>
          </p:cNvCxnSpPr>
          <p:nvPr/>
        </p:nvCxnSpPr>
        <p:spPr>
          <a:xfrm>
            <a:off x="5082800" y="3260954"/>
            <a:ext cx="1401000" cy="295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Hackathon Minitheme by Slidesgo">
  <a:themeElements>
    <a:clrScheme name="Simple Light">
      <a:dk1>
        <a:srgbClr val="7B3DDC"/>
      </a:dk1>
      <a:lt1>
        <a:srgbClr val="FFFFFF"/>
      </a:lt1>
      <a:dk2>
        <a:srgbClr val="000000"/>
      </a:dk2>
      <a:lt2>
        <a:srgbClr val="9E9E9E"/>
      </a:lt2>
      <a:accent1>
        <a:srgbClr val="21D66D"/>
      </a:accent1>
      <a:accent2>
        <a:srgbClr val="FE7C2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336</Words>
  <Application>Microsoft Office PowerPoint</Application>
  <PresentationFormat>On-screen Show (16:9)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Exo Medium</vt:lpstr>
      <vt:lpstr>Bebas Neue</vt:lpstr>
      <vt:lpstr>Orbitron</vt:lpstr>
      <vt:lpstr>Arial</vt:lpstr>
      <vt:lpstr>Orbitron Black</vt:lpstr>
      <vt:lpstr>Exo</vt:lpstr>
      <vt:lpstr>Orbitron ExtraBold</vt:lpstr>
      <vt:lpstr>Britannic Bold</vt:lpstr>
      <vt:lpstr>Hackathon Minitheme by Slidesgo</vt:lpstr>
      <vt:lpstr>Capstone Project : Program Admin Toko Sepeda Cihuy</vt:lpstr>
      <vt:lpstr>01</vt:lpstr>
      <vt:lpstr>Program Admin Toko Sepeda Cihuy</vt:lpstr>
      <vt:lpstr>PowerPoint Presentation</vt:lpstr>
      <vt:lpstr>03. LIBRARY</vt:lpstr>
      <vt:lpstr>Data Stok</vt:lpstr>
      <vt:lpstr>04 Fungsi</vt:lpstr>
      <vt:lpstr>Validasi Input</vt:lpstr>
      <vt:lpstr>05. CRUD</vt:lpstr>
      <vt:lpstr>Fungsi Terkait CRUD</vt:lpstr>
      <vt:lpstr>Fitur Tambahan</vt:lpstr>
      <vt:lpstr>Presentasi  Selesai.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Kaffatufiddin .</cp:lastModifiedBy>
  <cp:revision>9</cp:revision>
  <dcterms:modified xsi:type="dcterms:W3CDTF">2024-10-25T22:04:33Z</dcterms:modified>
</cp:coreProperties>
</file>